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Consolas" panose="020B0609020204030204" pitchFamily="49" charset="0"/>
      <p:regular r:id="rId8"/>
      <p:bold r:id="rId9"/>
      <p:italic r:id="rId10"/>
      <p:boldItalic r:id="rId11"/>
    </p:embeddedFont>
    <p:embeddedFont>
      <p:font typeface="Google Sans" panose="020B0604020202020204" charset="0"/>
      <p:regular r:id="rId12"/>
      <p:bold r:id="rId13"/>
      <p:italic r:id="rId14"/>
      <p:boldItalic r:id="rId15"/>
    </p:embeddedFont>
    <p:embeddedFont>
      <p:font typeface="Google Sans SemiBold" panose="020B0604020202020204" charset="0"/>
      <p:regular r:id="rId16"/>
      <p:bold r:id="rId17"/>
      <p:italic r:id="rId18"/>
      <p:boldItalic r:id="rId19"/>
    </p:embeddedFont>
    <p:embeddedFont>
      <p:font typeface="PT Sans Narrow" panose="020B0506020203020204" pitchFamily="34" charset="0"/>
      <p:regular r:id="rId20"/>
      <p:bold r:id="rId21"/>
    </p:embeddedFont>
    <p:embeddedFont>
      <p:font typeface="Roboto" panose="02000000000000000000" pitchFamily="2" charset="0"/>
      <p:regular r:id="rId22"/>
      <p:bold r:id="rId23"/>
      <p:italic r:id="rId24"/>
      <p:boldItalic r:id="rId25"/>
    </p:embeddedFont>
    <p:embeddedFont>
      <p:font typeface="Work Sans"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448">
          <p15:clr>
            <a:srgbClr val="A4A3A4"/>
          </p15:clr>
        </p15:guide>
        <p15:guide id="2" orient="horz" pos="31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3012" y="90"/>
      </p:cViewPr>
      <p:guideLst>
        <p:guide pos="2448"/>
        <p:guide orient="horz" pos="31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presProps" Target="presProps.xml"/><Relationship Id="rId8" Type="http://schemas.openxmlformats.org/officeDocument/2006/relationships/font" Target="fonts/font5.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c77f95637b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c77f9563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5" name="Google Shape;65;p3"/>
          <p:cNvGrpSpPr/>
          <p:nvPr/>
        </p:nvGrpSpPr>
        <p:grpSpPr>
          <a:xfrm>
            <a:off x="190345" y="900758"/>
            <a:ext cx="7581747" cy="5906"/>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6" name="Google Shape;76;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77" name="Google Shape;77;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07"/>
        <p:cNvGrpSpPr/>
        <p:nvPr/>
      </p:nvGrpSpPr>
      <p:grpSpPr>
        <a:xfrm>
          <a:off x="0" y="0"/>
          <a:ext cx="0" cy="0"/>
          <a:chOff x="0" y="0"/>
          <a:chExt cx="0" cy="0"/>
        </a:xfrm>
      </p:grpSpPr>
      <p:cxnSp>
        <p:nvCxnSpPr>
          <p:cNvPr id="108" name="Google Shape;10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1" name="Google Shape;11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2" name="Google Shape;11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3" name="Google Shape;11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4" name="Google Shape;11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3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1" name="Google Shape;14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2" name="Google Shape;14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3" name="Google Shape;14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44"/>
        <p:cNvGrpSpPr/>
        <p:nvPr/>
      </p:nvGrpSpPr>
      <p:grpSpPr>
        <a:xfrm>
          <a:off x="0" y="0"/>
          <a:ext cx="0" cy="0"/>
          <a:chOff x="0" y="0"/>
          <a:chExt cx="0" cy="0"/>
        </a:xfrm>
      </p:grpSpPr>
      <p:sp>
        <p:nvSpPr>
          <p:cNvPr id="145" name="Google Shape;145;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46" name="Google Shape;146;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47" name="Google Shape;147;p5"/>
          <p:cNvGrpSpPr/>
          <p:nvPr/>
        </p:nvGrpSpPr>
        <p:grpSpPr>
          <a:xfrm>
            <a:off x="95351" y="1392509"/>
            <a:ext cx="7581691" cy="5901"/>
            <a:chOff x="1890075" y="5241175"/>
            <a:chExt cx="4240556" cy="257700"/>
          </a:xfrm>
        </p:grpSpPr>
        <p:sp>
          <p:nvSpPr>
            <p:cNvPr id="148" name="Google Shape;14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49" name="Google Shape;14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0" name="Google Shape;15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1" name="Google Shape;15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52" name="Google Shape;152;p5"/>
          <p:cNvGrpSpPr/>
          <p:nvPr/>
        </p:nvGrpSpPr>
        <p:grpSpPr>
          <a:xfrm>
            <a:off x="95351" y="4542984"/>
            <a:ext cx="7581691" cy="5901"/>
            <a:chOff x="1890075" y="5241175"/>
            <a:chExt cx="4240556" cy="257700"/>
          </a:xfrm>
        </p:grpSpPr>
        <p:sp>
          <p:nvSpPr>
            <p:cNvPr id="153" name="Google Shape;15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4" name="Google Shape;15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5" name="Google Shape;15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6" name="Google Shape;15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57" name="Google Shape;157;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0" name="Google Shape;160;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61" name="Google Shape;161;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2" name="Google Shape;162;p5"/>
          <p:cNvGrpSpPr/>
          <p:nvPr/>
        </p:nvGrpSpPr>
        <p:grpSpPr>
          <a:xfrm>
            <a:off x="95351" y="8200359"/>
            <a:ext cx="7581691" cy="5901"/>
            <a:chOff x="1890075" y="5241175"/>
            <a:chExt cx="4240556" cy="257700"/>
          </a:xfrm>
        </p:grpSpPr>
        <p:sp>
          <p:nvSpPr>
            <p:cNvPr id="163" name="Google Shape;16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6" name="Google Shape;16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67"/>
        <p:cNvGrpSpPr/>
        <p:nvPr/>
      </p:nvGrpSpPr>
      <p:grpSpPr>
        <a:xfrm>
          <a:off x="0" y="0"/>
          <a:ext cx="0" cy="0"/>
          <a:chOff x="0" y="0"/>
          <a:chExt cx="0" cy="0"/>
        </a:xfrm>
      </p:grpSpPr>
      <p:sp>
        <p:nvSpPr>
          <p:cNvPr id="168" name="Google Shape;168;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69" name="Google Shape;169;p6"/>
          <p:cNvGrpSpPr/>
          <p:nvPr/>
        </p:nvGrpSpPr>
        <p:grpSpPr>
          <a:xfrm>
            <a:off x="-16250" y="9048087"/>
            <a:ext cx="7804900" cy="1072407"/>
            <a:chOff x="-19118" y="4617750"/>
            <a:chExt cx="9182236" cy="548378"/>
          </a:xfrm>
        </p:grpSpPr>
        <p:sp>
          <p:nvSpPr>
            <p:cNvPr id="170" name="Google Shape;170;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71" name="Google Shape;171;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7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8"/>
          <p:cNvSpPr txBox="1"/>
          <p:nvPr/>
        </p:nvSpPr>
        <p:spPr>
          <a:xfrm>
            <a:off x="226200" y="3227100"/>
            <a:ext cx="2773800" cy="21595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dirty="0">
                <a:solidFill>
                  <a:schemeClr val="dk1"/>
                </a:solidFill>
                <a:latin typeface="Google Sans"/>
                <a:ea typeface="Google Sans"/>
                <a:cs typeface="Google Sans"/>
                <a:sym typeface="Google Sans"/>
              </a:rPr>
              <a:t>The data team performed exploratory data analysis and prepared visualizations on key variables.</a:t>
            </a:r>
            <a:endParaRPr sz="1200" dirty="0">
              <a:solidFill>
                <a:schemeClr val="dk1"/>
              </a:solidFill>
              <a:latin typeface="Google Sans"/>
              <a:ea typeface="Google Sans"/>
              <a:cs typeface="Google Sans"/>
              <a:sym typeface="Google Sans"/>
            </a:endParaRPr>
          </a:p>
          <a:p>
            <a:pPr marL="0" lvl="0" indent="0" algn="l" rtl="0">
              <a:spcBef>
                <a:spcPts val="0"/>
              </a:spcBef>
              <a:spcAft>
                <a:spcPts val="0"/>
              </a:spcAft>
              <a:buClr>
                <a:schemeClr val="dk1"/>
              </a:buClr>
              <a:buSzPts val="1100"/>
              <a:buFont typeface="Arial"/>
              <a:buNone/>
            </a:pPr>
            <a:endParaRPr sz="1200" dirty="0">
              <a:solidFill>
                <a:schemeClr val="dk1"/>
              </a:solidFill>
              <a:latin typeface="Google Sans"/>
              <a:ea typeface="Google Sans"/>
              <a:cs typeface="Google Sans"/>
              <a:sym typeface="Google Sans"/>
            </a:endParaRPr>
          </a:p>
          <a:p>
            <a:pPr marL="0" lvl="0" indent="0" algn="l" rtl="0">
              <a:spcBef>
                <a:spcPts val="0"/>
              </a:spcBef>
              <a:spcAft>
                <a:spcPts val="1000"/>
              </a:spcAft>
              <a:buNone/>
            </a:pPr>
            <a:r>
              <a:rPr lang="en" sz="1200" dirty="0">
                <a:solidFill>
                  <a:schemeClr val="dk1"/>
                </a:solidFill>
                <a:latin typeface="Google Sans"/>
                <a:ea typeface="Google Sans"/>
                <a:cs typeface="Google Sans"/>
                <a:sym typeface="Google Sans"/>
              </a:rPr>
              <a:t>Given the ask for a classification of user claims, the data team looked at the counts of claims and opinions in order to understand the count of each type of video content.</a:t>
            </a:r>
            <a:endParaRPr dirty="0">
              <a:solidFill>
                <a:schemeClr val="dk1"/>
              </a:solidFill>
              <a:latin typeface="Google Sans"/>
              <a:ea typeface="Google Sans"/>
              <a:cs typeface="Google Sans"/>
              <a:sym typeface="Google Sans"/>
            </a:endParaRPr>
          </a:p>
        </p:txBody>
      </p:sp>
      <p:sp>
        <p:nvSpPr>
          <p:cNvPr id="178" name="Google Shape;178;p8"/>
          <p:cNvSpPr txBox="1"/>
          <p:nvPr/>
        </p:nvSpPr>
        <p:spPr>
          <a:xfrm>
            <a:off x="281500" y="1269175"/>
            <a:ext cx="2529300" cy="166196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dirty="0">
                <a:solidFill>
                  <a:schemeClr val="dk1"/>
                </a:solidFill>
                <a:latin typeface="Google Sans"/>
                <a:ea typeface="Google Sans"/>
                <a:cs typeface="Google Sans"/>
                <a:sym typeface="Google Sans"/>
              </a:rPr>
              <a:t>The TikTok data team seeks to develop a machine learning model to assist in the classification of claims for user submissions. To begin, the data team needed to conduct exploratory data analysis and create required visualizations. </a:t>
            </a:r>
            <a:endParaRPr sz="1200" dirty="0">
              <a:latin typeface="Google Sans"/>
              <a:ea typeface="Google Sans"/>
              <a:cs typeface="Google Sans"/>
              <a:sym typeface="Google Sans"/>
            </a:endParaRPr>
          </a:p>
        </p:txBody>
      </p:sp>
      <p:sp>
        <p:nvSpPr>
          <p:cNvPr id="179" name="Google Shape;179;p8"/>
          <p:cNvSpPr txBox="1"/>
          <p:nvPr/>
        </p:nvSpPr>
        <p:spPr>
          <a:xfrm>
            <a:off x="156750" y="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Executive Summary</a:t>
            </a:r>
            <a:endParaRPr sz="2100" b="1">
              <a:latin typeface="Google Sans"/>
              <a:ea typeface="Google Sans"/>
              <a:cs typeface="Google Sans"/>
              <a:sym typeface="Google Sans"/>
            </a:endParaRPr>
          </a:p>
        </p:txBody>
      </p:sp>
      <p:sp>
        <p:nvSpPr>
          <p:cNvPr id="180" name="Google Shape;180;p8"/>
          <p:cNvSpPr txBox="1"/>
          <p:nvPr/>
        </p:nvSpPr>
        <p:spPr>
          <a:xfrm>
            <a:off x="1763100" y="490850"/>
            <a:ext cx="4246200" cy="55089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dirty="0">
                <a:latin typeface="PT Sans Narrow"/>
                <a:ea typeface="PT Sans Narrow"/>
                <a:cs typeface="PT Sans Narrow"/>
                <a:sym typeface="PT Sans Narrow"/>
              </a:rPr>
              <a:t>TikTok Claims Classification Project – Exploratory Data Analysis (EDA)</a:t>
            </a:r>
            <a:endParaRPr sz="1200" dirty="0">
              <a:solidFill>
                <a:srgbClr val="000000"/>
              </a:solidFill>
              <a:latin typeface="PT Sans Narrow"/>
              <a:ea typeface="PT Sans Narrow"/>
              <a:cs typeface="PT Sans Narrow"/>
              <a:sym typeface="PT Sans Narrow"/>
            </a:endParaRPr>
          </a:p>
        </p:txBody>
      </p:sp>
      <p:sp>
        <p:nvSpPr>
          <p:cNvPr id="181" name="Google Shape;181;p8"/>
          <p:cNvSpPr txBox="1"/>
          <p:nvPr/>
        </p:nvSpPr>
        <p:spPr>
          <a:xfrm>
            <a:off x="226200" y="5670675"/>
            <a:ext cx="2886000" cy="231855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latin typeface="Google Sans"/>
                <a:ea typeface="Google Sans"/>
                <a:cs typeface="Google Sans"/>
                <a:sym typeface="Google Sans"/>
              </a:rPr>
              <a:t>The impact of the exploratory data analysis is evident. T</a:t>
            </a:r>
            <a:r>
              <a:rPr lang="en" sz="1200" dirty="0">
                <a:solidFill>
                  <a:schemeClr val="dk1"/>
                </a:solidFill>
                <a:latin typeface="Google Sans"/>
                <a:ea typeface="Google Sans"/>
                <a:cs typeface="Google Sans"/>
                <a:sym typeface="Google Sans"/>
              </a:rPr>
              <a:t>he data team identified two i</a:t>
            </a:r>
            <a:r>
              <a:rPr lang="en" sz="1200" dirty="0">
                <a:latin typeface="Google Sans"/>
                <a:ea typeface="Google Sans"/>
                <a:cs typeface="Google Sans"/>
                <a:sym typeface="Google Sans"/>
              </a:rPr>
              <a:t>mportant variables to consider.  Video_view_count and video_share_count are important factors to consider for future prediction models. </a:t>
            </a:r>
            <a:endParaRPr sz="1200" dirty="0">
              <a:latin typeface="Google Sans"/>
              <a:ea typeface="Google Sans"/>
              <a:cs typeface="Google Sans"/>
              <a:sym typeface="Google Sans"/>
            </a:endParaRPr>
          </a:p>
          <a:p>
            <a:pPr marL="0" lvl="0" indent="0" algn="l" rtl="0">
              <a:spcBef>
                <a:spcPts val="1000"/>
              </a:spcBef>
              <a:spcAft>
                <a:spcPts val="0"/>
              </a:spcAft>
              <a:buClr>
                <a:schemeClr val="dk1"/>
              </a:buClr>
              <a:buSzPts val="1100"/>
              <a:buFont typeface="Arial"/>
              <a:buNone/>
            </a:pPr>
            <a:endParaRPr sz="1200" dirty="0">
              <a:latin typeface="Google Sans"/>
              <a:ea typeface="Google Sans"/>
              <a:cs typeface="Google Sans"/>
              <a:sym typeface="Google Sans"/>
            </a:endParaRPr>
          </a:p>
          <a:p>
            <a:pPr marL="0" lvl="0" indent="0" algn="l" rtl="0">
              <a:spcBef>
                <a:spcPts val="0"/>
              </a:spcBef>
              <a:spcAft>
                <a:spcPts val="0"/>
              </a:spcAft>
              <a:buClr>
                <a:schemeClr val="dk1"/>
              </a:buClr>
              <a:buSzPts val="1100"/>
              <a:buFont typeface="Arial"/>
              <a:buNone/>
            </a:pPr>
            <a:endParaRPr dirty="0">
              <a:solidFill>
                <a:schemeClr val="dk1"/>
              </a:solidFill>
              <a:latin typeface="Google Sans"/>
              <a:ea typeface="Google Sans"/>
              <a:cs typeface="Google Sans"/>
              <a:sym typeface="Google Sans"/>
            </a:endParaRPr>
          </a:p>
          <a:p>
            <a:pPr marL="0" lvl="0" indent="0" algn="l" rtl="0">
              <a:spcBef>
                <a:spcPts val="0"/>
              </a:spcBef>
              <a:spcAft>
                <a:spcPts val="1000"/>
              </a:spcAft>
              <a:buNone/>
            </a:pPr>
            <a:endParaRPr sz="1200" dirty="0">
              <a:latin typeface="Google Sans"/>
              <a:ea typeface="Google Sans"/>
              <a:cs typeface="Google Sans"/>
              <a:sym typeface="Google Sans"/>
            </a:endParaRPr>
          </a:p>
        </p:txBody>
      </p:sp>
      <p:sp>
        <p:nvSpPr>
          <p:cNvPr id="182" name="Google Shape;182;p8"/>
          <p:cNvSpPr txBox="1"/>
          <p:nvPr/>
        </p:nvSpPr>
        <p:spPr>
          <a:xfrm>
            <a:off x="129100" y="7662795"/>
            <a:ext cx="3951300" cy="2416016"/>
          </a:xfrm>
          <a:prstGeom prst="rect">
            <a:avLst/>
          </a:prstGeom>
          <a:noFill/>
          <a:ln>
            <a:noFill/>
          </a:ln>
        </p:spPr>
        <p:txBody>
          <a:bodyPr spcFirstLastPara="1" wrap="square" lIns="91425" tIns="91425" rIns="91425" bIns="91425" anchor="t" anchorCtr="0">
            <a:spAutoFit/>
          </a:bodyPr>
          <a:lstStyle/>
          <a:p>
            <a:pPr marL="457200" lvl="0" indent="-304800" algn="l" rtl="0">
              <a:spcBef>
                <a:spcPts val="1000"/>
              </a:spcBef>
              <a:spcAft>
                <a:spcPts val="0"/>
              </a:spcAft>
              <a:buClr>
                <a:schemeClr val="dk1"/>
              </a:buClr>
              <a:buSzPts val="1200"/>
              <a:buFont typeface="Google Sans"/>
              <a:buChar char="●"/>
            </a:pPr>
            <a:r>
              <a:rPr lang="en" sz="1200" dirty="0">
                <a:solidFill>
                  <a:schemeClr val="dk1"/>
                </a:solidFill>
                <a:latin typeface="Google Sans"/>
                <a:ea typeface="Google Sans"/>
                <a:cs typeface="Google Sans"/>
                <a:sym typeface="Google Sans"/>
              </a:rPr>
              <a:t>Claim videos have much greater social media engagement than opinion videos</a:t>
            </a:r>
          </a:p>
          <a:p>
            <a:pPr marL="457200" lvl="0" indent="-304800" algn="l" rtl="0">
              <a:spcBef>
                <a:spcPts val="1000"/>
              </a:spcBef>
              <a:spcAft>
                <a:spcPts val="0"/>
              </a:spcAft>
              <a:buClr>
                <a:schemeClr val="dk1"/>
              </a:buClr>
              <a:buSzPts val="1200"/>
              <a:buFont typeface="Google Sans"/>
              <a:buChar char="●"/>
            </a:pPr>
            <a:r>
              <a:rPr lang="en" sz="1200" dirty="0">
                <a:solidFill>
                  <a:schemeClr val="dk1"/>
                </a:solidFill>
                <a:latin typeface="Google Sans"/>
                <a:ea typeface="Google Sans"/>
                <a:cs typeface="Google Sans"/>
                <a:sym typeface="Google Sans"/>
              </a:rPr>
              <a:t>In the future, the team will need to decide how to handle outliers, which exist in almost every count variable</a:t>
            </a:r>
          </a:p>
          <a:p>
            <a:pPr marL="457200" lvl="0" indent="-304800" algn="l" rtl="0">
              <a:spcBef>
                <a:spcPts val="1000"/>
              </a:spcBef>
              <a:spcAft>
                <a:spcPts val="0"/>
              </a:spcAft>
              <a:buClr>
                <a:schemeClr val="dk1"/>
              </a:buClr>
              <a:buSzPts val="1200"/>
              <a:buFont typeface="Google Sans"/>
              <a:buChar char="●"/>
            </a:pPr>
            <a:r>
              <a:rPr lang="en" sz="1200" dirty="0">
                <a:solidFill>
                  <a:schemeClr val="dk1"/>
                </a:solidFill>
                <a:latin typeface="Google Sans"/>
                <a:ea typeface="Google Sans"/>
                <a:cs typeface="Google Sans"/>
                <a:sym typeface="Google Sans"/>
              </a:rPr>
              <a:t>Over 200 null values were found in 7 different columns. Future modeling should consider the null values to avoid making insights that would assume complete data.</a:t>
            </a:r>
          </a:p>
          <a:p>
            <a:pPr marL="0" lvl="0" indent="0" algn="l" rtl="0">
              <a:spcBef>
                <a:spcPts val="0"/>
              </a:spcBef>
              <a:spcAft>
                <a:spcPts val="0"/>
              </a:spcAft>
              <a:buNone/>
            </a:pPr>
            <a:endParaRPr sz="1200" dirty="0">
              <a:solidFill>
                <a:schemeClr val="dk1"/>
              </a:solidFill>
              <a:latin typeface="Google Sans"/>
              <a:ea typeface="Google Sans"/>
              <a:cs typeface="Google Sans"/>
              <a:sym typeface="Google Sans"/>
            </a:endParaRPr>
          </a:p>
        </p:txBody>
      </p:sp>
      <p:sp>
        <p:nvSpPr>
          <p:cNvPr id="183" name="Google Shape;183;p8"/>
          <p:cNvSpPr txBox="1"/>
          <p:nvPr/>
        </p:nvSpPr>
        <p:spPr>
          <a:xfrm>
            <a:off x="4080350" y="937600"/>
            <a:ext cx="2529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Google Sans"/>
                <a:ea typeface="Google Sans"/>
                <a:cs typeface="Google Sans"/>
                <a:sym typeface="Google Sans"/>
              </a:rPr>
              <a:t>UNDERSTANDING THE DATA</a:t>
            </a:r>
            <a:endParaRPr>
              <a:latin typeface="Google Sans"/>
              <a:ea typeface="Google Sans"/>
              <a:cs typeface="Google Sans"/>
              <a:sym typeface="Google Sans"/>
            </a:endParaRPr>
          </a:p>
        </p:txBody>
      </p:sp>
      <p:sp>
        <p:nvSpPr>
          <p:cNvPr id="184" name="Google Shape;184;p8"/>
          <p:cNvSpPr txBox="1"/>
          <p:nvPr/>
        </p:nvSpPr>
        <p:spPr>
          <a:xfrm>
            <a:off x="3209300" y="1274210"/>
            <a:ext cx="4246200" cy="1723518"/>
          </a:xfrm>
          <a:prstGeom prst="rect">
            <a:avLst/>
          </a:prstGeom>
          <a:noFill/>
          <a:ln>
            <a:noFill/>
          </a:ln>
        </p:spPr>
        <p:txBody>
          <a:bodyPr spcFirstLastPara="1" wrap="square" lIns="91425" tIns="91425" rIns="91425" bIns="91425" anchor="t" anchorCtr="0">
            <a:spAutoFit/>
          </a:bodyPr>
          <a:lstStyle/>
          <a:p>
            <a:r>
              <a:rPr lang="en-US" sz="1200" dirty="0">
                <a:solidFill>
                  <a:schemeClr val="dk1"/>
                </a:solidFill>
                <a:latin typeface="Google Sans"/>
                <a:ea typeface="Google Sans"/>
                <a:cs typeface="Google Sans"/>
              </a:rPr>
              <a:t>Many of the count variables have outliers at the high end of the distribution. They have very large standard deviations and maximum values that are very high compared to their quartile values.</a:t>
            </a:r>
          </a:p>
          <a:p>
            <a:endParaRPr lang="en-US" sz="1200" b="0" dirty="0">
              <a:solidFill>
                <a:schemeClr val="dk1"/>
              </a:solidFill>
              <a:effectLst/>
              <a:latin typeface="Google Sans"/>
              <a:ea typeface="Google Sans"/>
              <a:cs typeface="Google Sans"/>
            </a:endParaRPr>
          </a:p>
          <a:p>
            <a:endParaRPr lang="en-US" sz="1600" b="0" dirty="0">
              <a:solidFill>
                <a:srgbClr val="CCCCCC"/>
              </a:solidFill>
              <a:effectLst/>
              <a:latin typeface="Consolas" panose="020B0609020204030204" pitchFamily="49" charset="0"/>
            </a:endParaRPr>
          </a:p>
          <a:p>
            <a:endParaRPr lang="en-US" sz="1200" dirty="0">
              <a:solidFill>
                <a:schemeClr val="dk1"/>
              </a:solidFill>
              <a:latin typeface="Google Sans"/>
              <a:ea typeface="Google Sans"/>
              <a:cs typeface="Google Sans"/>
            </a:endParaRPr>
          </a:p>
          <a:p>
            <a:pPr marL="0" lvl="0" indent="0" algn="l" rtl="0">
              <a:spcBef>
                <a:spcPts val="0"/>
              </a:spcBef>
              <a:spcAft>
                <a:spcPts val="0"/>
              </a:spcAft>
              <a:buNone/>
            </a:pPr>
            <a:endParaRPr sz="1200" dirty="0">
              <a:latin typeface="Google Sans"/>
              <a:ea typeface="Google Sans"/>
              <a:cs typeface="Google Sans"/>
              <a:sym typeface="Google Sans"/>
            </a:endParaRPr>
          </a:p>
        </p:txBody>
      </p:sp>
      <p:pic>
        <p:nvPicPr>
          <p:cNvPr id="3" name="Picture 2">
            <a:extLst>
              <a:ext uri="{FF2B5EF4-FFF2-40B4-BE49-F238E27FC236}">
                <a16:creationId xmlns:a16="http://schemas.microsoft.com/office/drawing/2014/main" id="{2C70C996-AA35-4262-A490-5AF13FAC6F98}"/>
              </a:ext>
            </a:extLst>
          </p:cNvPr>
          <p:cNvPicPr>
            <a:picLocks noChangeAspect="1"/>
          </p:cNvPicPr>
          <p:nvPr/>
        </p:nvPicPr>
        <p:blipFill>
          <a:blip r:embed="rId3"/>
          <a:stretch>
            <a:fillRect/>
          </a:stretch>
        </p:blipFill>
        <p:spPr>
          <a:xfrm>
            <a:off x="3628267" y="2204724"/>
            <a:ext cx="3046698" cy="1884765"/>
          </a:xfrm>
          <a:prstGeom prst="rect">
            <a:avLst/>
          </a:prstGeom>
        </p:spPr>
      </p:pic>
      <p:sp>
        <p:nvSpPr>
          <p:cNvPr id="14" name="TextBox 13">
            <a:extLst>
              <a:ext uri="{FF2B5EF4-FFF2-40B4-BE49-F238E27FC236}">
                <a16:creationId xmlns:a16="http://schemas.microsoft.com/office/drawing/2014/main" id="{3A930F84-5DFD-408E-9E95-33836DC16A5C}"/>
              </a:ext>
            </a:extLst>
          </p:cNvPr>
          <p:cNvSpPr txBox="1"/>
          <p:nvPr/>
        </p:nvSpPr>
        <p:spPr>
          <a:xfrm>
            <a:off x="3209300" y="4044980"/>
            <a:ext cx="4246200" cy="646331"/>
          </a:xfrm>
          <a:prstGeom prst="rect">
            <a:avLst/>
          </a:prstGeom>
          <a:noFill/>
        </p:spPr>
        <p:txBody>
          <a:bodyPr wrap="square">
            <a:spAutoFit/>
          </a:bodyPr>
          <a:lstStyle/>
          <a:p>
            <a:r>
              <a:rPr lang="en-US" sz="1200" dirty="0">
                <a:solidFill>
                  <a:schemeClr val="dk1"/>
                </a:solidFill>
                <a:latin typeface="Google Sans"/>
                <a:ea typeface="Google Sans"/>
                <a:cs typeface="Google Sans"/>
              </a:rPr>
              <a:t>There are far fewer verified users than unverified users, but if a user *is* verified, they are much more likely to post opinions.</a:t>
            </a:r>
          </a:p>
        </p:txBody>
      </p:sp>
      <p:pic>
        <p:nvPicPr>
          <p:cNvPr id="6" name="Picture 5">
            <a:extLst>
              <a:ext uri="{FF2B5EF4-FFF2-40B4-BE49-F238E27FC236}">
                <a16:creationId xmlns:a16="http://schemas.microsoft.com/office/drawing/2014/main" id="{5AFFA535-7A85-4D43-BC32-8C691D136060}"/>
              </a:ext>
            </a:extLst>
          </p:cNvPr>
          <p:cNvPicPr>
            <a:picLocks noChangeAspect="1"/>
          </p:cNvPicPr>
          <p:nvPr/>
        </p:nvPicPr>
        <p:blipFill>
          <a:blip r:embed="rId4"/>
          <a:stretch>
            <a:fillRect/>
          </a:stretch>
        </p:blipFill>
        <p:spPr>
          <a:xfrm>
            <a:off x="3848229" y="4571579"/>
            <a:ext cx="2823238" cy="1746526"/>
          </a:xfrm>
          <a:prstGeom prst="rect">
            <a:avLst/>
          </a:prstGeom>
        </p:spPr>
      </p:pic>
      <p:sp>
        <p:nvSpPr>
          <p:cNvPr id="18" name="TextBox 17">
            <a:extLst>
              <a:ext uri="{FF2B5EF4-FFF2-40B4-BE49-F238E27FC236}">
                <a16:creationId xmlns:a16="http://schemas.microsoft.com/office/drawing/2014/main" id="{C1749C1C-806F-4C4C-9B52-15DCEC2A6A2E}"/>
              </a:ext>
            </a:extLst>
          </p:cNvPr>
          <p:cNvSpPr txBox="1"/>
          <p:nvPr/>
        </p:nvSpPr>
        <p:spPr>
          <a:xfrm>
            <a:off x="3288629" y="6332097"/>
            <a:ext cx="4666647" cy="1046440"/>
          </a:xfrm>
          <a:prstGeom prst="rect">
            <a:avLst/>
          </a:prstGeom>
          <a:noFill/>
        </p:spPr>
        <p:txBody>
          <a:bodyPr wrap="square">
            <a:spAutoFit/>
          </a:bodyPr>
          <a:lstStyle/>
          <a:p>
            <a:r>
              <a:rPr lang="en-US" sz="1200" dirty="0">
                <a:solidFill>
                  <a:schemeClr val="dk1"/>
                </a:solidFill>
                <a:latin typeface="Google Sans"/>
                <a:ea typeface="Google Sans"/>
                <a:cs typeface="Google Sans"/>
              </a:rPr>
              <a:t>For both claims and opinions, there are many more active authors than non-active authors; however, the proportion of active authors is greater for opinion videos than for claim videos. Authors who post claim videos are more likely to come under review and/or get banned</a:t>
            </a:r>
            <a:r>
              <a:rPr lang="en-US" b="0" dirty="0">
                <a:solidFill>
                  <a:srgbClr val="CCCCCC"/>
                </a:solidFill>
                <a:effectLst/>
                <a:latin typeface="Consolas" panose="020B0609020204030204" pitchFamily="49" charset="0"/>
              </a:rPr>
              <a:t>.</a:t>
            </a:r>
          </a:p>
        </p:txBody>
      </p:sp>
      <p:pic>
        <p:nvPicPr>
          <p:cNvPr id="9" name="Picture 8">
            <a:extLst>
              <a:ext uri="{FF2B5EF4-FFF2-40B4-BE49-F238E27FC236}">
                <a16:creationId xmlns:a16="http://schemas.microsoft.com/office/drawing/2014/main" id="{CBB249D5-297F-4177-8EF9-41792F79AF35}"/>
              </a:ext>
            </a:extLst>
          </p:cNvPr>
          <p:cNvPicPr>
            <a:picLocks noChangeAspect="1"/>
          </p:cNvPicPr>
          <p:nvPr/>
        </p:nvPicPr>
        <p:blipFill>
          <a:blip r:embed="rId5"/>
          <a:stretch>
            <a:fillRect/>
          </a:stretch>
        </p:blipFill>
        <p:spPr>
          <a:xfrm>
            <a:off x="4055800" y="7592427"/>
            <a:ext cx="3886200" cy="2505075"/>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TotalTime>
  <Words>318</Words>
  <Application>Microsoft Office PowerPoint</Application>
  <PresentationFormat>Custom</PresentationFormat>
  <Paragraphs>17</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Google Sans SemiBold</vt:lpstr>
      <vt:lpstr>Google Sans</vt:lpstr>
      <vt:lpstr>Roboto</vt:lpstr>
      <vt:lpstr>PT Sans Narrow</vt:lpstr>
      <vt:lpstr>Arial</vt:lpstr>
      <vt:lpstr>Consolas</vt:lpstr>
      <vt:lpstr>Work Sans</vt:lpstr>
      <vt:lpstr>Calibri</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Pablo Bustamante</dc:creator>
  <cp:lastModifiedBy>Pablo Bustamante</cp:lastModifiedBy>
  <cp:revision>9</cp:revision>
  <dcterms:modified xsi:type="dcterms:W3CDTF">2024-01-24T19:46:21Z</dcterms:modified>
</cp:coreProperties>
</file>